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60" r:id="rId3"/>
    <p:sldId id="257" r:id="rId4"/>
    <p:sldId id="258" r:id="rId5"/>
    <p:sldId id="259" r:id="rId6"/>
    <p:sldId id="263" r:id="rId7"/>
    <p:sldId id="265" r:id="rId8"/>
    <p:sldId id="266" r:id="rId9"/>
    <p:sldId id="277" r:id="rId10"/>
    <p:sldId id="278" r:id="rId11"/>
    <p:sldId id="279" r:id="rId12"/>
    <p:sldId id="272" r:id="rId13"/>
    <p:sldId id="273" r:id="rId14"/>
    <p:sldId id="286" r:id="rId15"/>
    <p:sldId id="288" r:id="rId16"/>
    <p:sldId id="276" r:id="rId17"/>
    <p:sldId id="284" r:id="rId18"/>
    <p:sldId id="287" r:id="rId19"/>
    <p:sldId id="267" r:id="rId20"/>
    <p:sldId id="281" r:id="rId21"/>
    <p:sldId id="280" r:id="rId22"/>
    <p:sldId id="282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67" autoAdjust="0"/>
    <p:restoredTop sz="94660"/>
  </p:normalViewPr>
  <p:slideViewPr>
    <p:cSldViewPr>
      <p:cViewPr>
        <p:scale>
          <a:sx n="90" d="100"/>
          <a:sy n="90" d="100"/>
        </p:scale>
        <p:origin x="-163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D7F3E-33F0-4653-8354-A948E8561BA0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432F3-6EA9-4C6F-9213-30507D32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9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C02A6-5768-471A-ABFE-C6DCB0309D7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91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66159"/>
            <a:ext cx="1828800" cy="569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828800" y="0"/>
            <a:ext cx="7315200" cy="969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1480"/>
            <a:ext cx="1828800" cy="967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969264"/>
            <a:ext cx="9144000" cy="173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3"/>
            <a:ext cx="18288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828800" y="0"/>
            <a:ext cx="7315200" cy="969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-1480"/>
            <a:ext cx="1828800" cy="967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969264"/>
            <a:ext cx="9144000" cy="173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3"/>
            <a:ext cx="1828800" cy="5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8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66165"/>
            <a:ext cx="8229600" cy="476810"/>
          </a:xfrm>
        </p:spPr>
        <p:txBody>
          <a:bodyPr anchor="b"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466165"/>
            <a:ext cx="8229600" cy="476810"/>
          </a:xfrm>
        </p:spPr>
        <p:txBody>
          <a:bodyPr anchor="b"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0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466165"/>
            <a:ext cx="8229600" cy="476810"/>
          </a:xfrm>
        </p:spPr>
        <p:txBody>
          <a:bodyPr anchor="b"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466165"/>
            <a:ext cx="8229600" cy="476810"/>
          </a:xfrm>
        </p:spPr>
        <p:txBody>
          <a:bodyPr anchor="b"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7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2400"/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2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9547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>
          <a:xfrm>
            <a:off x="0" y="1"/>
            <a:ext cx="8430936" cy="954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0"/>
          <a:stretch/>
        </p:blipFill>
        <p:spPr>
          <a:xfrm>
            <a:off x="152400" y="57648"/>
            <a:ext cx="1828800" cy="4426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vantGarde Bk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nasa.gov/sites/default/files/atoms/files/2015_nasa_technology_roadmaps_ta_6_human_health_life_support_habitation.pdf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Marketing\Briefings\Images\Background 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0" b="38212"/>
          <a:stretch/>
        </p:blipFill>
        <p:spPr bwMode="auto">
          <a:xfrm>
            <a:off x="-21514" y="-11136"/>
            <a:ext cx="9165514" cy="686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02" y="1952768"/>
            <a:ext cx="6176682" cy="1764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0668" y="4010351"/>
            <a:ext cx="7383332" cy="390848"/>
          </a:xfrm>
          <a:prstGeom prst="rect">
            <a:avLst/>
          </a:prstGeom>
          <a:gradFill flip="none" rotWithShape="1">
            <a:gsLst>
              <a:gs pos="98750">
                <a:schemeClr val="tx1"/>
              </a:gs>
              <a:gs pos="2000">
                <a:schemeClr val="tx1"/>
              </a:gs>
              <a:gs pos="68000">
                <a:srgbClr val="7F9EA0"/>
              </a:gs>
              <a:gs pos="83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43083" y="4010351"/>
            <a:ext cx="3890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Grant Anderson, President and CEO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876800"/>
            <a:ext cx="8077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Moon, Asteroids, Mars and Beyond.  Designing the Spacecraft Habitat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Arizona NASA Space Grant Symposium, April 15, 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66725"/>
            <a:ext cx="91440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2400" dirty="0"/>
              <a:t>Technology Solutions? </a:t>
            </a:r>
            <a:br>
              <a:rPr lang="en-US" sz="2400" dirty="0"/>
            </a:br>
            <a:r>
              <a:rPr lang="en-US" sz="2400" dirty="0"/>
              <a:t>Water Management, Food and Waste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70253085"/>
              </p:ext>
            </p:extLst>
          </p:nvPr>
        </p:nvGraphicFramePr>
        <p:xfrm>
          <a:off x="541264" y="1036738"/>
          <a:ext cx="2196548" cy="3063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96548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Water Management Function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Primary water processor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Urine processor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Water storage</a:t>
                      </a:r>
                      <a:endParaRPr lang="en-US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Water quality</a:t>
                      </a:r>
                      <a:r>
                        <a:rPr lang="en-US" sz="1900" baseline="0" dirty="0" smtClean="0"/>
                        <a:t> monitor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442450"/>
              </p:ext>
            </p:extLst>
          </p:nvPr>
        </p:nvGraphicFramePr>
        <p:xfrm>
          <a:off x="541264" y="4265238"/>
          <a:ext cx="2201936" cy="2301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1936"/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Food and Waste Function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Food</a:t>
                      </a:r>
                      <a:r>
                        <a:rPr lang="en-US" sz="1900" baseline="0" dirty="0" smtClean="0"/>
                        <a:t> management and processing</a:t>
                      </a:r>
                      <a:endParaRPr lang="en-US" sz="1900" dirty="0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Crew Waste System-short term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71" y="1121946"/>
            <a:ext cx="2944529" cy="2208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26047"/>
            <a:ext cx="2098173" cy="3016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71" y="3755501"/>
            <a:ext cx="2944529" cy="280335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514338" y="2192815"/>
            <a:ext cx="3317635" cy="66335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14338" y="3276600"/>
            <a:ext cx="914662" cy="3048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43186" y="6172957"/>
            <a:ext cx="3188787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2400" dirty="0"/>
              <a:t>Technology Solutions?</a:t>
            </a:r>
            <a:br>
              <a:rPr lang="en-US" sz="2400" dirty="0"/>
            </a:br>
            <a:r>
              <a:rPr lang="en-US" sz="2400" dirty="0"/>
              <a:t>Thermal Control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6886670"/>
              </p:ext>
            </p:extLst>
          </p:nvPr>
        </p:nvGraphicFramePr>
        <p:xfrm>
          <a:off x="228600" y="2385915"/>
          <a:ext cx="2362912" cy="2560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62912"/>
              </a:tblGrid>
              <a:tr h="11553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Thermal Control Function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Heat collection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Heat rejection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Heat transport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2777" r="10526" b="6883"/>
          <a:stretch/>
        </p:blipFill>
        <p:spPr>
          <a:xfrm>
            <a:off x="6530009" y="1609112"/>
            <a:ext cx="2077278" cy="5053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74" y="1143000"/>
            <a:ext cx="2991678" cy="20762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430049" y="3352800"/>
            <a:ext cx="1054296" cy="46764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36" y="2538226"/>
            <a:ext cx="2400300" cy="13620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69214" y="3575821"/>
            <a:ext cx="616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Court: </a:t>
            </a:r>
            <a:r>
              <a:rPr lang="en-US" sz="800" dirty="0" err="1" smtClean="0">
                <a:solidFill>
                  <a:schemeClr val="bg1"/>
                </a:solidFill>
              </a:rPr>
              <a:t>Lytron</a:t>
            </a:r>
            <a:endParaRPr lang="en-US" sz="600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34" y="5096001"/>
            <a:ext cx="2246264" cy="1566491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496591" y="4724400"/>
            <a:ext cx="627609" cy="60960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329897"/>
            <a:ext cx="396240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5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2400" dirty="0"/>
              <a:t>Technology Solutions?</a:t>
            </a:r>
            <a:br>
              <a:rPr lang="en-US" sz="2400" dirty="0"/>
            </a:br>
            <a:r>
              <a:rPr lang="en-US" sz="2400" dirty="0"/>
              <a:t>Crew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89328508"/>
              </p:ext>
            </p:extLst>
          </p:nvPr>
        </p:nvGraphicFramePr>
        <p:xfrm>
          <a:off x="609600" y="1524000"/>
          <a:ext cx="8229600" cy="4358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22733"/>
                <a:gridCol w="580686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Crew System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Personal provisions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Limited clothing, sleep</a:t>
                      </a:r>
                      <a:r>
                        <a:rPr lang="en-US" sz="1600" baseline="0" dirty="0" smtClean="0"/>
                        <a:t> systems, personal hygiene products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Hygiene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Potable water for oral and topical hygiene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Medical provisions</a:t>
                      </a:r>
                      <a:endParaRPr lang="en-US" sz="16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Clinical diagnostic</a:t>
                      </a:r>
                      <a:r>
                        <a:rPr lang="en-US" sz="1600" baseline="0" dirty="0" smtClean="0"/>
                        <a:t> systems (medical assessment, portable ultrasound, personalized medicine assessment), therapeutic care (basic surgical/dental, palliative care), Tele-health system, audio/video data transfer, autonomous medical decision support, on-demand training systems.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Exercise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Controlled resistive exercise device and aerobic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Pressure suits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NONE.</a:t>
                      </a:r>
                      <a:r>
                        <a:rPr lang="en-US" sz="1600" baseline="0" dirty="0" smtClean="0"/>
                        <a:t> Pressure access for contingencies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</a:t>
                      </a:r>
                      <a:r>
                        <a:rPr lang="en-US" sz="1600" baseline="0" dirty="0" smtClean="0"/>
                        <a:t> protection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Integrated spacecraft-level</a:t>
                      </a:r>
                      <a:r>
                        <a:rPr lang="en-US" sz="1600" baseline="0" dirty="0" smtClean="0"/>
                        <a:t> solution (crew selection, shielding, pharma, vehicle orientation, treatment). Water, waste shielding.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Dimmable</a:t>
                      </a:r>
                      <a:r>
                        <a:rPr lang="en-US" sz="1600" baseline="0" dirty="0" smtClean="0"/>
                        <a:t> LED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1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/>
              <a:t>Volume/weight:  Can we do this?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33600" y="1371600"/>
            <a:ext cx="6629400" cy="5105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66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 smtClean="0"/>
              <a:t>Inside Volume (MPLM example)</a:t>
            </a:r>
            <a:endParaRPr lang="en-US" sz="2400" dirty="0"/>
          </a:p>
        </p:txBody>
      </p:sp>
      <p:pic>
        <p:nvPicPr>
          <p:cNvPr id="5" name="Picture 2" descr="http://upload.wikimedia.org/wikipedia/commons/4/4b/Yuri_Gidzenko_ISS_Leonardo_Mod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"/>
          <a:stretch>
            <a:fillRect/>
          </a:stretch>
        </p:blipFill>
        <p:spPr bwMode="auto">
          <a:xfrm>
            <a:off x="2033990" y="1676400"/>
            <a:ext cx="697462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 smtClean="0"/>
              <a:t>Inside Volume (Reality)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00" y="1295400"/>
            <a:ext cx="7213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4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"/>
          <a:stretch/>
        </p:blipFill>
        <p:spPr>
          <a:xfrm>
            <a:off x="1823418" y="1447800"/>
            <a:ext cx="7362114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/>
              <a:t>ECLSS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1828800" cy="345916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Consumable </a:t>
            </a:r>
            <a:r>
              <a:rPr lang="en-US" sz="1800" b="1" dirty="0" smtClean="0">
                <a:solidFill>
                  <a:schemeClr val="bg1"/>
                </a:solidFill>
              </a:rPr>
              <a:t>usage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Atmosphere Leaks, Food conservation</a:t>
            </a:r>
          </a:p>
          <a:p>
            <a:pPr marL="0" indent="0" algn="ctr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Mechanical and Electrical </a:t>
            </a:r>
            <a:r>
              <a:rPr lang="en-US" sz="1800" b="1" dirty="0" smtClean="0">
                <a:solidFill>
                  <a:schemeClr val="bg1"/>
                </a:solidFill>
              </a:rPr>
              <a:t>Breakdown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Filters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Pumps, Controllers, Communications</a:t>
            </a:r>
          </a:p>
          <a:p>
            <a:pPr marL="0" indent="0" algn="ctr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Radiation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Galactic Cosmic Radiation (GCR</a:t>
            </a:r>
            <a:r>
              <a:rPr lang="en-US" sz="1400" dirty="0">
                <a:solidFill>
                  <a:schemeClr val="bg1"/>
                </a:solidFill>
              </a:rPr>
              <a:t>), Solar Particle Events (SPE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Crew Health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Exercise, Physical trauma, Disease, Mental</a:t>
            </a:r>
          </a:p>
        </p:txBody>
      </p:sp>
    </p:spTree>
    <p:extLst>
      <p:ext uri="{BB962C8B-B14F-4D97-AF65-F5344CB8AC3E}">
        <p14:creationId xmlns:p14="http://schemas.microsoft.com/office/powerpoint/2010/main" val="32392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8400" y="76200"/>
            <a:ext cx="6705600" cy="866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 smtClean="0"/>
              <a:t>Ground Test Facility Concept for Life Support Testing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428" y="1143000"/>
            <a:ext cx="9013372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3251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8400" y="76200"/>
            <a:ext cx="6705600" cy="866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 smtClean="0"/>
              <a:t>Flight (Micro-g) </a:t>
            </a:r>
            <a:r>
              <a:rPr lang="en-US" sz="2400" dirty="0" smtClean="0"/>
              <a:t>Support Testing</a:t>
            </a:r>
            <a:endParaRPr lang="en-US" sz="2400" dirty="0"/>
          </a:p>
        </p:txBody>
      </p:sp>
      <p:pic>
        <p:nvPicPr>
          <p:cNvPr id="4" name="Picture 2" descr="http://upload.wikimedia.org/wikipedia/commons/d/d7/STS-133_International_Space_Station_after_undocking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7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524000"/>
            <a:ext cx="7010400" cy="4983163"/>
          </a:xfrm>
        </p:spPr>
        <p:txBody>
          <a:bodyPr/>
          <a:lstStyle/>
          <a:p>
            <a:r>
              <a:rPr lang="en-US" dirty="0" smtClean="0"/>
              <a:t>The technologies EXIST now.  </a:t>
            </a:r>
          </a:p>
          <a:p>
            <a:pPr marL="457200" lvl="1" indent="0">
              <a:buNone/>
            </a:pPr>
            <a:r>
              <a:rPr lang="en-US" dirty="0" smtClean="0"/>
              <a:t>It’s now about implementation, systems test and shake-out</a:t>
            </a:r>
          </a:p>
          <a:p>
            <a:r>
              <a:rPr lang="en-US" dirty="0" smtClean="0"/>
              <a:t>ECLSS is a LONG DURATION test.  </a:t>
            </a:r>
          </a:p>
          <a:p>
            <a:pPr marL="400050" lvl="1" indent="0">
              <a:buNone/>
            </a:pPr>
            <a:r>
              <a:rPr lang="en-US" dirty="0" smtClean="0"/>
              <a:t>There is no way to accelerate testing.  Biology does not lend itself to accelerated testing,  Testing needs to start NOW….</a:t>
            </a:r>
          </a:p>
          <a:p>
            <a:r>
              <a:rPr lang="en-US" dirty="0" smtClean="0"/>
              <a:t>ISS is an ideal laboratory for long-term      micro-gravity testing. </a:t>
            </a:r>
          </a:p>
          <a:p>
            <a:r>
              <a:rPr lang="en-US" dirty="0" smtClean="0"/>
              <a:t>Every </a:t>
            </a:r>
            <a:r>
              <a:rPr lang="en-US" dirty="0" smtClean="0"/>
              <a:t>ISS supply launch </a:t>
            </a:r>
            <a:r>
              <a:rPr lang="en-US" dirty="0" smtClean="0"/>
              <a:t>for the next 10 years should have an ECLSS test on it.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Questions/Comments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95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/>
              <a:t>Imagine….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43517" y="1371600"/>
            <a:ext cx="5715000" cy="9588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Imagine hearing a crew DESCRIBE their view as they fly by Mars.</a:t>
            </a:r>
            <a:endParaRPr lang="en-US" dirty="0"/>
          </a:p>
        </p:txBody>
      </p:sp>
      <p:pic>
        <p:nvPicPr>
          <p:cNvPr id="4" name="Mars Flyb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8034" y="2387934"/>
            <a:ext cx="6085966" cy="3429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r="8058"/>
          <a:stretch>
            <a:fillRect/>
          </a:stretch>
        </p:blipFill>
        <p:spPr bwMode="auto">
          <a:xfrm>
            <a:off x="544468" y="1420372"/>
            <a:ext cx="2276493" cy="170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7"/>
          <a:stretch>
            <a:fillRect/>
          </a:stretch>
        </p:blipFill>
        <p:spPr bwMode="auto">
          <a:xfrm>
            <a:off x="551560" y="4953000"/>
            <a:ext cx="2276493" cy="171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clark1\Desktop\Mars Capsule_2202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0" y="3375514"/>
            <a:ext cx="2276492" cy="134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2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733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44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clark1\Desktop\Mars Capsule_22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" y="1295400"/>
            <a:ext cx="901337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2057400"/>
            <a:ext cx="4648200" cy="34290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" y="1066800"/>
            <a:ext cx="904964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2362200"/>
            <a:ext cx="3276600" cy="205740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91600" cy="55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3120" y="2912868"/>
            <a:ext cx="4935279" cy="2802131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696415"/>
              </p:ext>
            </p:extLst>
          </p:nvPr>
        </p:nvGraphicFramePr>
        <p:xfrm>
          <a:off x="228600" y="1219200"/>
          <a:ext cx="8763000" cy="5284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562600"/>
              </a:tblGrid>
              <a:tr h="4923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Calibri"/>
                          <a:ea typeface="Calibri"/>
                          <a:cs typeface="Times New Roman"/>
                        </a:rPr>
                        <a:t>Risk 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                    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>
                          <a:latin typeface="Calibri"/>
                          <a:ea typeface="Calibri"/>
                          <a:cs typeface="Times New Roman"/>
                        </a:rPr>
                        <a:t>Health Threat/ Consequence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Radiation                                                     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Acute Radiation Effects (immune effects, nausea/ vomiting, cognitive performance deficits)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Delayed Radiation Effects (cancer, cataracts)</a:t>
                      </a:r>
                    </a:p>
                  </a:txBody>
                  <a:tcPr marL="68580" marR="68580" marT="0" marB="0"/>
                </a:tc>
              </a:tr>
              <a:tr h="1089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Microgravity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Bone Loss/ fracture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Cardiovascular deconditioning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Muscle deconditioning/ weakness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Visual Impairment/ Increased Intracranial Pressure</a:t>
                      </a:r>
                    </a:p>
                  </a:txBody>
                  <a:tcPr marL="68580" marR="68580" marT="0" marB="0"/>
                </a:tc>
              </a:tr>
              <a:tr h="4825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Isolated/ confined 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Behavioral dysfunction</a:t>
                      </a:r>
                    </a:p>
                  </a:txBody>
                  <a:tcPr marL="68580" marR="68580" marT="0" marB="0"/>
                </a:tc>
              </a:tr>
              <a:tr h="4538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Intravehicular Environment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Non viable or toxic atmosphere effects</a:t>
                      </a:r>
                    </a:p>
                  </a:txBody>
                  <a:tcPr marL="68580" marR="68580" marT="0" marB="0"/>
                </a:tc>
              </a:tr>
              <a:tr h="55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Spontaneous Medical Events                  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Disease/ illness </a:t>
                      </a:r>
                    </a:p>
                  </a:txBody>
                  <a:tcPr marL="68580" marR="68580" marT="0" marB="0"/>
                </a:tc>
              </a:tr>
              <a:tr h="5561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Launch/ Ascent/ Reentry/ Landing Breakup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Trauma/ injury</a:t>
                      </a:r>
                    </a:p>
                  </a:txBody>
                  <a:tcPr marL="68580" marR="68580" marT="0" marB="0"/>
                </a:tc>
              </a:tr>
              <a:tr h="8169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Earth Reentry Gravitational Loads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Impaired cognitive and physical performance from orthostatic intolerance (cardiovascular deconditioning), sensorimotor dysfunction, and muscle weakness 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3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524000"/>
            <a:ext cx="6248400" cy="4983163"/>
          </a:xfrm>
        </p:spPr>
        <p:txBody>
          <a:bodyPr/>
          <a:lstStyle/>
          <a:p>
            <a:r>
              <a:rPr lang="en-US" dirty="0" smtClean="0"/>
              <a:t>A short history of Habitats</a:t>
            </a:r>
          </a:p>
          <a:p>
            <a:r>
              <a:rPr lang="en-US" dirty="0" smtClean="0"/>
              <a:t>What’s different this </a:t>
            </a:r>
            <a:r>
              <a:rPr lang="en-US" dirty="0" smtClean="0"/>
              <a:t>time?</a:t>
            </a:r>
            <a:endParaRPr lang="en-US" dirty="0" smtClean="0"/>
          </a:p>
          <a:p>
            <a:r>
              <a:rPr lang="en-US" dirty="0" smtClean="0"/>
              <a:t>Major Drivers for Habitat Design</a:t>
            </a:r>
          </a:p>
          <a:p>
            <a:r>
              <a:rPr lang="en-US" dirty="0" smtClean="0"/>
              <a:t>Drivers effects on Design Choices</a:t>
            </a:r>
          </a:p>
          <a:p>
            <a:pPr lvl="1"/>
            <a:r>
              <a:rPr lang="en-US" sz="2400" dirty="0" smtClean="0"/>
              <a:t>What technologies are needed?  </a:t>
            </a:r>
          </a:p>
          <a:p>
            <a:pPr lvl="1"/>
            <a:r>
              <a:rPr lang="en-US" sz="2400" dirty="0" smtClean="0"/>
              <a:t>Are they available?</a:t>
            </a:r>
          </a:p>
          <a:p>
            <a:r>
              <a:rPr lang="en-US" dirty="0" smtClean="0"/>
              <a:t>Amateurs talk strategy, professionals talk Logistics!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3657601" y="-1720701"/>
            <a:ext cx="1828800" cy="914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\\Osiris\bd\Marketing\Briefings\Images\IS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1" b="9223"/>
          <a:stretch/>
        </p:blipFill>
        <p:spPr bwMode="auto">
          <a:xfrm>
            <a:off x="2948840" y="4952069"/>
            <a:ext cx="2743200" cy="15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4217928"/>
            <a:ext cx="25908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Tiangong-2, Crew 3 </a:t>
            </a:r>
            <a:endParaRPr lang="en-US" sz="2000" dirty="0"/>
          </a:p>
          <a:p>
            <a:pPr marL="0" indent="0" algn="ctr">
              <a:buNone/>
            </a:pPr>
            <a:r>
              <a:rPr lang="en-US" sz="1600" i="1" dirty="0" smtClean="0"/>
              <a:t>Duration Months</a:t>
            </a:r>
            <a:endParaRPr lang="en-US" sz="1600" i="1" dirty="0"/>
          </a:p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/>
              <a:t>A short history of Habitats</a:t>
            </a:r>
          </a:p>
        </p:txBody>
      </p:sp>
      <p:pic>
        <p:nvPicPr>
          <p:cNvPr id="2052" name="Picture 4" descr="\\Osiris\bd\Marketing\Briefings\Images\Tiang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" y="4952069"/>
            <a:ext cx="2362200" cy="15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Osiris\bd\Marketing\Briefings\Images\Skyla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3737"/>
            <a:ext cx="3377394" cy="15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3998" y="2057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LEO,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Earth re-Supply, Escape to Earth, Modular ORUs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1" name="Picture 3" descr="\\Osiris\bd\Marketing\Briefings\Images\MI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/>
          <a:stretch/>
        </p:blipFill>
        <p:spPr bwMode="auto">
          <a:xfrm>
            <a:off x="6096000" y="4452480"/>
            <a:ext cx="2757299" cy="22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46397" y="114300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Skylab-Crew </a:t>
            </a:r>
            <a:r>
              <a:rPr lang="en-US" sz="2000" dirty="0" smtClean="0"/>
              <a:t>3 </a:t>
            </a:r>
            <a:r>
              <a:rPr lang="en-US" sz="1600" i="1" dirty="0" smtClean="0"/>
              <a:t>Duration Months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6602517" y="3729949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MIR-Crew </a:t>
            </a:r>
            <a:r>
              <a:rPr lang="en-US" sz="2000" dirty="0" smtClean="0"/>
              <a:t>3</a:t>
            </a:r>
          </a:p>
          <a:p>
            <a:pPr algn="ctr"/>
            <a:r>
              <a:rPr lang="en-US" sz="1600" i="1" dirty="0" smtClean="0"/>
              <a:t>Duration </a:t>
            </a:r>
            <a:r>
              <a:rPr lang="en-US" sz="1600" i="1" dirty="0"/>
              <a:t>Years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2447" y="4271330"/>
            <a:ext cx="2770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ISS-Crew </a:t>
            </a:r>
            <a:r>
              <a:rPr lang="en-US" sz="2000" dirty="0" smtClean="0"/>
              <a:t>6</a:t>
            </a:r>
          </a:p>
          <a:p>
            <a:pPr algn="ctr"/>
            <a:r>
              <a:rPr lang="en-US" sz="1600" i="1" dirty="0" smtClean="0"/>
              <a:t>Duration Decades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500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429000" y="1445366"/>
            <a:ext cx="3124200" cy="399504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Maintenance</a:t>
            </a:r>
          </a:p>
          <a:p>
            <a:pPr lvl="1"/>
            <a:r>
              <a:rPr lang="en-US" sz="1600" dirty="0" smtClean="0"/>
              <a:t>Replacement by “ORU” is no longer practical</a:t>
            </a:r>
          </a:p>
          <a:p>
            <a:pPr lvl="1"/>
            <a:r>
              <a:rPr lang="en-US" sz="1600" dirty="0" smtClean="0"/>
              <a:t>EVA is no longer “routine”</a:t>
            </a:r>
          </a:p>
          <a:p>
            <a:pPr marL="0" indent="0">
              <a:buNone/>
            </a:pPr>
            <a:r>
              <a:rPr lang="en-US" sz="2000" b="1" dirty="0" smtClean="0"/>
              <a:t>Logistics/Resupply</a:t>
            </a:r>
          </a:p>
          <a:p>
            <a:pPr lvl="1"/>
            <a:r>
              <a:rPr lang="en-US" sz="1600" dirty="0" smtClean="0"/>
              <a:t>Spares must be common, small, few</a:t>
            </a:r>
          </a:p>
          <a:p>
            <a:pPr marL="0" indent="0">
              <a:buNone/>
            </a:pPr>
            <a:r>
              <a:rPr lang="en-US" sz="2000" b="1" dirty="0" smtClean="0"/>
              <a:t>Radiation</a:t>
            </a:r>
          </a:p>
          <a:p>
            <a:pPr lvl="1"/>
            <a:r>
              <a:rPr lang="en-US" sz="1600" dirty="0" smtClean="0"/>
              <a:t>GRE/SPE can be intense</a:t>
            </a:r>
          </a:p>
          <a:p>
            <a:pPr marL="0" indent="0">
              <a:buNone/>
            </a:pPr>
            <a:r>
              <a:rPr lang="en-US" sz="2000" b="1" dirty="0" smtClean="0"/>
              <a:t>Launch Vehicle</a:t>
            </a:r>
          </a:p>
          <a:p>
            <a:pPr lvl="1"/>
            <a:r>
              <a:rPr lang="en-US" sz="1600" dirty="0" smtClean="0"/>
              <a:t>SLS, Assembly on orbit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/>
              <a:t>What’s </a:t>
            </a:r>
            <a:r>
              <a:rPr lang="en-US" sz="2400" dirty="0" smtClean="0"/>
              <a:t>Difference </a:t>
            </a:r>
            <a:r>
              <a:rPr lang="en-US" sz="2400" dirty="0"/>
              <a:t>This time?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69947"/>
            <a:ext cx="228211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100352" cy="264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199196"/>
            <a:ext cx="3090952" cy="24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dirty="0" smtClean="0"/>
              <a:t>Examples of a Mars Flyby Trajectory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80983"/>
            <a:ext cx="1981200" cy="86429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Crew EVA 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</a:rPr>
              <a:t>Do </a:t>
            </a:r>
            <a:r>
              <a:rPr lang="en-US" sz="2000" i="1" dirty="0">
                <a:solidFill>
                  <a:schemeClr val="bg1"/>
                </a:solidFill>
              </a:rPr>
              <a:t>you really need it?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NOTE: </a:t>
            </a:r>
            <a:r>
              <a:rPr lang="en-US" sz="2000" i="1" dirty="0">
                <a:solidFill>
                  <a:schemeClr val="bg1"/>
                </a:solidFill>
              </a:rPr>
              <a:t>radiation </a:t>
            </a:r>
            <a:r>
              <a:rPr lang="en-US" sz="2000" i="1" dirty="0" smtClean="0">
                <a:solidFill>
                  <a:schemeClr val="bg1"/>
                </a:solidFill>
              </a:rPr>
              <a:t>limits  3% rule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3598" y="1066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hlinkClick r:id="rId2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hlinkClick r:id="rId2"/>
              </a:rPr>
              <a:t>www.nasa.gov/sites/default/files/atoms/files/2015_nasa_technology_roadmaps_ta_6_human_health_life_support_habitation.pdf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/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20" y="1604963"/>
            <a:ext cx="7319779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245856" y="1701478"/>
            <a:ext cx="18981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vantGarde Bk BT" pitchFamily="34" charset="0"/>
              </a:defRPr>
            </a:lvl1pPr>
            <a:lvl2pPr>
              <a:defRPr>
                <a:solidFill>
                  <a:schemeClr val="tx1"/>
                </a:solidFill>
                <a:latin typeface="AvantGarde Bk BT" pitchFamily="34" charset="0"/>
              </a:defRPr>
            </a:lvl2pPr>
            <a:lvl3pPr>
              <a:defRPr>
                <a:solidFill>
                  <a:schemeClr val="tx1"/>
                </a:solidFill>
                <a:latin typeface="AvantGarde Bk BT" pitchFamily="34" charset="0"/>
              </a:defRPr>
            </a:lvl3pPr>
            <a:lvl4pPr>
              <a:defRPr>
                <a:solidFill>
                  <a:schemeClr val="tx1"/>
                </a:solidFill>
                <a:latin typeface="AvantGarde Bk BT" pitchFamily="34" charset="0"/>
              </a:defRPr>
            </a:lvl4pPr>
            <a:lvl5pPr>
              <a:defRPr>
                <a:solidFill>
                  <a:schemeClr val="tx1"/>
                </a:solidFill>
                <a:latin typeface="AvantGarde Bk BT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vantGarde Bk BT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vantGarde Bk BT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vantGarde Bk BT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vantGarde Bk BT" pitchFamily="34" charset="0"/>
              </a:defRPr>
            </a:lvl9pPr>
          </a:lstStyle>
          <a:p>
            <a:r>
              <a:rPr lang="en-US" altLang="en-US" sz="2800" dirty="0">
                <a:solidFill>
                  <a:schemeClr val="bg1"/>
                </a:solidFill>
                <a:latin typeface="Arial" charset="0"/>
              </a:rPr>
              <a:t>Mission </a:t>
            </a:r>
            <a:r>
              <a:rPr lang="en-US" altLang="en-US" sz="2800" dirty="0" smtClean="0">
                <a:solidFill>
                  <a:schemeClr val="bg1"/>
                </a:solidFill>
                <a:latin typeface="Arial" charset="0"/>
              </a:rPr>
              <a:t>Launch</a:t>
            </a: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6705600" y="2178532"/>
            <a:ext cx="540256" cy="43088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5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429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/>
              <a:t>Major Drivers for Habitat </a:t>
            </a:r>
            <a:r>
              <a:rPr lang="en-US" sz="2400" dirty="0" smtClean="0"/>
              <a:t>Life Support Design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044766" y="199400"/>
            <a:ext cx="1054469" cy="9144000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4044766" y="-1792433"/>
            <a:ext cx="1054469" cy="9144000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Long-duration drivers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Maintenance and Logistics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Radiation:  Need a safe haven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Recycling/closure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</a:b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4 crew persons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 bwMode="auto"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Compared to ISS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20" name="Content Placeholder 7"/>
          <p:cNvSpPr txBox="1">
            <a:spLocks/>
          </p:cNvSpPr>
          <p:nvPr/>
        </p:nvSpPr>
        <p:spPr bwMode="auto">
          <a:xfrm>
            <a:off x="4645025" y="2174875"/>
            <a:ext cx="4270375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ORU’s launched from Earth.  6-8 month manifest/launch cycle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ISS below Van Allen radiation belts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ISS systems down time is excessive for long duration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3-6 persons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57200" y="5334000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H="1">
            <a:off x="457200" y="4191000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H="1">
            <a:off x="457200" y="3352800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H="1">
            <a:off x="457200" y="2209800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935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9429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US" sz="2400" dirty="0"/>
              <a:t>Drivers </a:t>
            </a:r>
            <a:r>
              <a:rPr lang="en-US" sz="2400" dirty="0" smtClean="0"/>
              <a:t>Effects </a:t>
            </a:r>
            <a:r>
              <a:rPr lang="en-US" sz="2400" dirty="0"/>
              <a:t>on Design Choices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3993471" y="564468"/>
            <a:ext cx="1157062" cy="9144000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3848100" y="-2019298"/>
            <a:ext cx="1447801" cy="9144000"/>
          </a:xfrm>
          <a:prstGeom prst="rect">
            <a:avLst/>
          </a:prstGeom>
          <a:solidFill>
            <a:srgbClr val="80808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 bwMode="auto">
          <a:xfrm>
            <a:off x="457200" y="1143000"/>
            <a:ext cx="4040188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Design Choice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1782762"/>
            <a:ext cx="40401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ORU/Maintenance at lowest level possible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All critical systems accessible internally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Automation: Limited, smart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4 person crew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4645025" y="1143000"/>
            <a:ext cx="4041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Comments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sp>
        <p:nvSpPr>
          <p:cNvPr id="19" name="Content Placeholder 6"/>
          <p:cNvSpPr txBox="1">
            <a:spLocks/>
          </p:cNvSpPr>
          <p:nvPr/>
        </p:nvSpPr>
        <p:spPr bwMode="auto">
          <a:xfrm>
            <a:off x="4645025" y="1782762"/>
            <a:ext cx="4041775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An ORU can no longer be a suitcase-sized item.  O-rings, board-level electronics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Fluids cannot be toxic, connections easy to make, reliable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Simple manual beat complex automation every time.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 Bk BT"/>
                <a:ea typeface="+mn-ea"/>
                <a:cs typeface="+mn-cs"/>
              </a:rPr>
              <a:t>Sleeping arrangements. 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antGarde Bk BT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1000" y="3341687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1" name="Straight Connector 20"/>
          <p:cNvCxnSpPr/>
          <p:nvPr/>
        </p:nvCxnSpPr>
        <p:spPr>
          <a:xfrm flipH="1">
            <a:off x="457200" y="4484687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H="1">
            <a:off x="457200" y="1741487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Straight Connector 22"/>
          <p:cNvCxnSpPr/>
          <p:nvPr/>
        </p:nvCxnSpPr>
        <p:spPr>
          <a:xfrm flipH="1">
            <a:off x="533400" y="5791200"/>
            <a:ext cx="845820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7974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466725"/>
            <a:ext cx="8229600" cy="4762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Technology Solutions?</a:t>
            </a:r>
            <a:br>
              <a:rPr lang="en-US" sz="2400" dirty="0"/>
            </a:br>
            <a:r>
              <a:rPr lang="en-US" sz="2400" dirty="0"/>
              <a:t>Air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3796110"/>
              </p:ext>
            </p:extLst>
          </p:nvPr>
        </p:nvGraphicFramePr>
        <p:xfrm>
          <a:off x="131036" y="1479550"/>
          <a:ext cx="2764564" cy="5166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4564"/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Air Revitalization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Function</a:t>
                      </a:r>
                      <a:endParaRPr lang="en-US" sz="19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Air Circulation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Air Particulate</a:t>
                      </a:r>
                      <a:r>
                        <a:rPr lang="en-US" sz="1900" baseline="0" dirty="0" smtClean="0"/>
                        <a:t> Removal</a:t>
                      </a:r>
                      <a:endParaRPr lang="en-US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Trace Contaminant Removal</a:t>
                      </a:r>
                      <a:endParaRPr lang="en-US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Post-Fire Atmosphere</a:t>
                      </a:r>
                      <a:r>
                        <a:rPr lang="en-US" sz="1900" baseline="0" dirty="0" smtClean="0"/>
                        <a:t> Recovery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Carbon Dioxide Removal</a:t>
                      </a:r>
                      <a:endParaRPr lang="en-US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Carbon Dioxide Reduction</a:t>
                      </a:r>
                      <a:endParaRPr lang="en-US" sz="1900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Air Temp and Humidity Control</a:t>
                      </a:r>
                      <a:endParaRPr lang="en-US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Oxygen Production</a:t>
                      </a:r>
                      <a:endParaRPr lang="en-US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 b="15987"/>
          <a:stretch>
            <a:fillRect/>
          </a:stretch>
        </p:blipFill>
        <p:spPr bwMode="auto">
          <a:xfrm>
            <a:off x="3619876" y="1310250"/>
            <a:ext cx="1435351" cy="11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62" y="1558093"/>
            <a:ext cx="1508410" cy="14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64" y="3235700"/>
            <a:ext cx="9144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403405" y="3109686"/>
            <a:ext cx="2199062" cy="1181100"/>
            <a:chOff x="6161338" y="2781698"/>
            <a:chExt cx="2199062" cy="1181100"/>
          </a:xfrm>
        </p:grpSpPr>
        <p:pic>
          <p:nvPicPr>
            <p:cNvPr id="8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338" y="2781698"/>
              <a:ext cx="857250" cy="118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" t="4072" r="4889" b="19657"/>
            <a:stretch/>
          </p:blipFill>
          <p:spPr>
            <a:xfrm>
              <a:off x="7018588" y="2781698"/>
              <a:ext cx="1341812" cy="116233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73" y="4334285"/>
            <a:ext cx="1246627" cy="1568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r="10609" b="15050"/>
          <a:stretch/>
        </p:blipFill>
        <p:spPr>
          <a:xfrm>
            <a:off x="4288895" y="4741607"/>
            <a:ext cx="1028800" cy="11454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47" y="4460989"/>
            <a:ext cx="1479916" cy="1426027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383688" y="2305249"/>
            <a:ext cx="1342724" cy="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76547" y="2715520"/>
            <a:ext cx="2903794" cy="7014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383690" y="3140766"/>
            <a:ext cx="4019717" cy="1253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2288" y="3690853"/>
            <a:ext cx="1550014" cy="7165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612288" y="4038600"/>
            <a:ext cx="5070107" cy="45706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133497" y="4609579"/>
            <a:ext cx="3782860" cy="13202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776547" y="5088058"/>
            <a:ext cx="1595387" cy="3357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72" y="5730028"/>
            <a:ext cx="1064612" cy="1061937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endCxn id="41" idx="1"/>
          </p:cNvCxnSpPr>
          <p:nvPr/>
        </p:nvCxnSpPr>
        <p:spPr>
          <a:xfrm>
            <a:off x="2588644" y="6050873"/>
            <a:ext cx="644228" cy="21012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93548" y="6053301"/>
            <a:ext cx="446158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All of these technologies have been operated in Paragon’s and other human spaceflight contractors labs within the last 5 years.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9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 Paragon Presentation">
  <a:themeElements>
    <a:clrScheme name="Parag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ragon Template">
      <a:majorFont>
        <a:latin typeface="AvantGarde Bk BT"/>
        <a:ea typeface=""/>
        <a:cs typeface=""/>
      </a:majorFont>
      <a:minorFont>
        <a:latin typeface="AvantGarde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2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Parag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g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g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 Paragon Presentation</Template>
  <TotalTime>1459</TotalTime>
  <Words>745</Words>
  <Application>Microsoft Office PowerPoint</Application>
  <PresentationFormat>On-screen Show (4:3)</PresentationFormat>
  <Paragraphs>165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General Paragon Presentation</vt:lpstr>
      <vt:lpstr>PowerPoint Presentation</vt:lpstr>
      <vt:lpstr>Imagine….</vt:lpstr>
      <vt:lpstr>Outline</vt:lpstr>
      <vt:lpstr>A short history of Habitats</vt:lpstr>
      <vt:lpstr>What’s Difference This time?</vt:lpstr>
      <vt:lpstr>Examples of a Mars Flyby Trajectory</vt:lpstr>
      <vt:lpstr>Major Drivers for Habitat Life Support Design</vt:lpstr>
      <vt:lpstr>Drivers Effects on Design Choices</vt:lpstr>
      <vt:lpstr>  Technology Solutions? Air Management</vt:lpstr>
      <vt:lpstr>Technology Solutions?  Water Management, Food and Waste</vt:lpstr>
      <vt:lpstr>Technology Solutions? Thermal Control</vt:lpstr>
      <vt:lpstr>Technology Solutions? Crew Systems</vt:lpstr>
      <vt:lpstr>Volume/weight:  Can we do this?</vt:lpstr>
      <vt:lpstr>Inside Volume (MPLM example)</vt:lpstr>
      <vt:lpstr>Inside Volume (Reality)</vt:lpstr>
      <vt:lpstr>ECLSS Risks</vt:lpstr>
      <vt:lpstr>Ground Test Facility Concept for Life Support Testing</vt:lpstr>
      <vt:lpstr>Flight (Micro-g) Support Testing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Paragon Space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</dc:creator>
  <cp:lastModifiedBy>Grant</cp:lastModifiedBy>
  <cp:revision>49</cp:revision>
  <dcterms:created xsi:type="dcterms:W3CDTF">2016-04-05T19:24:24Z</dcterms:created>
  <dcterms:modified xsi:type="dcterms:W3CDTF">2016-04-14T22:24:46Z</dcterms:modified>
</cp:coreProperties>
</file>